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PT Sans Narrow"/>
      <p:regular r:id="rId34"/>
      <p:bold r:id="rId35"/>
    </p:embeddedFont>
    <p:embeddedFont>
      <p:font typeface="Open Sans"/>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PTSansNarrow-bold.fntdata"/><Relationship Id="rId12" Type="http://schemas.openxmlformats.org/officeDocument/2006/relationships/slide" Target="slides/slide7.xml"/><Relationship Id="rId34" Type="http://schemas.openxmlformats.org/officeDocument/2006/relationships/font" Target="fonts/PTSansNarrow-regular.fntdata"/><Relationship Id="rId15" Type="http://schemas.openxmlformats.org/officeDocument/2006/relationships/slide" Target="slides/slide10.xml"/><Relationship Id="rId37" Type="http://schemas.openxmlformats.org/officeDocument/2006/relationships/font" Target="fonts/OpenSans-bold.fntdata"/><Relationship Id="rId14" Type="http://schemas.openxmlformats.org/officeDocument/2006/relationships/slide" Target="slides/slide9.xml"/><Relationship Id="rId36" Type="http://schemas.openxmlformats.org/officeDocument/2006/relationships/font" Target="fonts/OpenSans-regular.fntdata"/><Relationship Id="rId17" Type="http://schemas.openxmlformats.org/officeDocument/2006/relationships/slide" Target="slides/slide12.xml"/><Relationship Id="rId39" Type="http://schemas.openxmlformats.org/officeDocument/2006/relationships/font" Target="fonts/OpenSans-boldItalic.fntdata"/><Relationship Id="rId16" Type="http://schemas.openxmlformats.org/officeDocument/2006/relationships/slide" Target="slides/slide11.xml"/><Relationship Id="rId38" Type="http://schemas.openxmlformats.org/officeDocument/2006/relationships/font" Target="fonts/OpenSans-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d3e26cca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d3e26cca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d3e26cca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d3e26cca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7d3e26cca7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7d3e26cca7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7d3e26cca7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7d3e26cca7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7d3e26cca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d3e26cca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d3e26cca7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d3e26cca7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7d3e26cca7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7d3e26cca7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7d3e26cca7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7d3e26cca7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d3e26cca7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d3e26cca7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d3e26cca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d3e26cca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7d3e26cc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d3e26cc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d3e26cca7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d3e26cca7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d3e26cca7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d3e26cca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d3e26cca7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d3e26cca7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7d3e26cca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7d3e26cca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7d3e26cca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7d3e26cca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d3e26cca7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d3e26cca7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d3e26cca7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d3e26cca7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7d3e26cca7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7d3e26cca7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d3e26cca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d3e26cca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d3e26cca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d3e26cca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7d3e26cca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7d3e26cca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7d3e26cca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7d3e26cca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7d3e26cca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7d3e26cca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d3e26cca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d3e26cca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d3e26cca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d3e26cca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d3e26cca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d3e26cca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45818E"/>
                </a:solidFill>
              </a:rPr>
              <a:t>CAPSTONE </a:t>
            </a:r>
            <a:r>
              <a:rPr lang="en" sz="3600">
                <a:solidFill>
                  <a:srgbClr val="45818E"/>
                </a:solidFill>
              </a:rPr>
              <a:t>PROJECT 2:</a:t>
            </a:r>
            <a:r>
              <a:rPr lang="en" sz="3600"/>
              <a:t> PREDICTING INCOME LEVEL</a:t>
            </a:r>
            <a:endParaRPr sz="3600"/>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Mehmet KETENCI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ABOVE 50K WITH RESPECT TO AGE OF BLACK MALES.</a:t>
            </a:r>
            <a:endParaRPr/>
          </a:p>
        </p:txBody>
      </p:sp>
      <p:sp>
        <p:nvSpPr>
          <p:cNvPr id="125" name="Google Shape;125;p2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6" name="Google Shape;126;p22"/>
          <p:cNvPicPr preferRelativeResize="0"/>
          <p:nvPr/>
        </p:nvPicPr>
        <p:blipFill>
          <a:blip r:embed="rId3">
            <a:alphaModFix/>
          </a:blip>
          <a:stretch>
            <a:fillRect/>
          </a:stretch>
        </p:blipFill>
        <p:spPr>
          <a:xfrm>
            <a:off x="311700" y="1266325"/>
            <a:ext cx="6515051" cy="3302701"/>
          </a:xfrm>
          <a:prstGeom prst="rect">
            <a:avLst/>
          </a:prstGeom>
          <a:noFill/>
          <a:ln>
            <a:noFill/>
          </a:ln>
        </p:spPr>
      </p:pic>
      <p:sp>
        <p:nvSpPr>
          <p:cNvPr id="127" name="Google Shape;127;p22"/>
          <p:cNvSpPr txBox="1"/>
          <p:nvPr/>
        </p:nvSpPr>
        <p:spPr>
          <a:xfrm>
            <a:off x="6868425" y="1275325"/>
            <a:ext cx="1963800" cy="330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600">
                <a:highlight>
                  <a:srgbClr val="FFFFFF"/>
                </a:highlight>
              </a:rPr>
              <a:t>This graph shows the age distribution of the high-income group of black men. According to the graph, the surplus of people aged 46 and 47 is in the foreground.</a:t>
            </a:r>
            <a:endParaRPr sz="1600">
              <a:highlight>
                <a:srgbClr val="FFFFFF"/>
              </a:highlight>
            </a:endParaRPr>
          </a:p>
          <a:p>
            <a:pPr indent="0" lvl="0" marL="0" rtl="0" algn="l">
              <a:spcBef>
                <a:spcPts val="12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WORKCLASS-OCCUPATION-INCOME RELATIONSHIP</a:t>
            </a:r>
            <a:endParaRPr sz="3200"/>
          </a:p>
        </p:txBody>
      </p:sp>
      <p:sp>
        <p:nvSpPr>
          <p:cNvPr id="133" name="Google Shape;133;p2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4" name="Google Shape;134;p23"/>
          <p:cNvPicPr preferRelativeResize="0"/>
          <p:nvPr/>
        </p:nvPicPr>
        <p:blipFill>
          <a:blip r:embed="rId3">
            <a:alphaModFix/>
          </a:blip>
          <a:stretch>
            <a:fillRect/>
          </a:stretch>
        </p:blipFill>
        <p:spPr>
          <a:xfrm>
            <a:off x="311700" y="1266325"/>
            <a:ext cx="6356677" cy="3302699"/>
          </a:xfrm>
          <a:prstGeom prst="rect">
            <a:avLst/>
          </a:prstGeom>
          <a:noFill/>
          <a:ln>
            <a:noFill/>
          </a:ln>
        </p:spPr>
      </p:pic>
      <p:sp>
        <p:nvSpPr>
          <p:cNvPr id="135" name="Google Shape;135;p23"/>
          <p:cNvSpPr txBox="1"/>
          <p:nvPr/>
        </p:nvSpPr>
        <p:spPr>
          <a:xfrm>
            <a:off x="6685050" y="1267000"/>
            <a:ext cx="2147100" cy="330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highlight>
                  <a:srgbClr val="FFFFFF"/>
                </a:highlight>
              </a:rPr>
              <a:t>Here we see the heatmap graph according to the income averages of the people working in a certain occupational group and sector and according to this graph (Prof-specialty, Self-emp-inc), (Exec-managerial, Self-emp-inc), (Tech-support, Self-emp) -inc), (Sales, Self-emp-inc) and () combinations have a high average income.</a:t>
            </a:r>
            <a:endParaRPr sz="1200">
              <a:highlight>
                <a:srgbClr val="FFFFFF"/>
              </a:highlight>
            </a:endParaRPr>
          </a:p>
          <a:p>
            <a:pPr indent="0" lvl="0" marL="0" rtl="0" algn="l">
              <a:spcBef>
                <a:spcPts val="12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COUNT GRAPHS</a:t>
            </a:r>
            <a:endParaRPr/>
          </a:p>
        </p:txBody>
      </p:sp>
      <p:sp>
        <p:nvSpPr>
          <p:cNvPr id="141" name="Google Shape;141;p2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2" name="Google Shape;142;p24"/>
          <p:cNvPicPr preferRelativeResize="0"/>
          <p:nvPr/>
        </p:nvPicPr>
        <p:blipFill>
          <a:blip r:embed="rId3">
            <a:alphaModFix/>
          </a:blip>
          <a:stretch>
            <a:fillRect/>
          </a:stretch>
        </p:blipFill>
        <p:spPr>
          <a:xfrm>
            <a:off x="311700" y="1266325"/>
            <a:ext cx="6198300" cy="3302700"/>
          </a:xfrm>
          <a:prstGeom prst="rect">
            <a:avLst/>
          </a:prstGeom>
          <a:noFill/>
          <a:ln>
            <a:noFill/>
          </a:ln>
        </p:spPr>
      </p:pic>
      <p:sp>
        <p:nvSpPr>
          <p:cNvPr id="143" name="Google Shape;143;p24"/>
          <p:cNvSpPr txBox="1"/>
          <p:nvPr/>
        </p:nvSpPr>
        <p:spPr>
          <a:xfrm>
            <a:off x="6518325" y="1267000"/>
            <a:ext cx="2313900" cy="330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800">
                <a:highlight>
                  <a:srgbClr val="FFFFFF"/>
                </a:highlight>
              </a:rPr>
              <a:t>Here we also see various comparisons based on income classes.</a:t>
            </a:r>
            <a:endParaRPr sz="1800">
              <a:highlight>
                <a:srgbClr val="FFFFFF"/>
              </a:highlight>
            </a:endParaRPr>
          </a:p>
          <a:p>
            <a:pPr indent="0" lvl="0" marL="0" rtl="0" algn="l">
              <a:spcBef>
                <a:spcPts val="12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CHI SQUARE TEST</a:t>
            </a:r>
            <a:endParaRPr/>
          </a:p>
        </p:txBody>
      </p:sp>
      <p:sp>
        <p:nvSpPr>
          <p:cNvPr id="149" name="Google Shape;149;p2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0" name="Google Shape;150;p25"/>
          <p:cNvPicPr preferRelativeResize="0"/>
          <p:nvPr/>
        </p:nvPicPr>
        <p:blipFill>
          <a:blip r:embed="rId3">
            <a:alphaModFix/>
          </a:blip>
          <a:stretch>
            <a:fillRect/>
          </a:stretch>
        </p:blipFill>
        <p:spPr>
          <a:xfrm>
            <a:off x="391775" y="1350350"/>
            <a:ext cx="7460225" cy="3150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IMPORTANCE OF AGE FOR INCOME</a:t>
            </a:r>
            <a:endParaRPr/>
          </a:p>
        </p:txBody>
      </p:sp>
      <p:sp>
        <p:nvSpPr>
          <p:cNvPr id="156" name="Google Shape;156;p2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7" name="Google Shape;157;p26"/>
          <p:cNvPicPr preferRelativeResize="0"/>
          <p:nvPr/>
        </p:nvPicPr>
        <p:blipFill>
          <a:blip r:embed="rId3">
            <a:alphaModFix/>
          </a:blip>
          <a:stretch>
            <a:fillRect/>
          </a:stretch>
        </p:blipFill>
        <p:spPr>
          <a:xfrm>
            <a:off x="311700" y="1266325"/>
            <a:ext cx="8520598" cy="33026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STATISTICAL TESTS</a:t>
            </a:r>
            <a:endParaRPr/>
          </a:p>
        </p:txBody>
      </p:sp>
      <p:sp>
        <p:nvSpPr>
          <p:cNvPr id="163" name="Google Shape;163;p2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4" name="Google Shape;164;p27"/>
          <p:cNvPicPr preferRelativeResize="0"/>
          <p:nvPr/>
        </p:nvPicPr>
        <p:blipFill>
          <a:blip r:embed="rId3">
            <a:alphaModFix/>
          </a:blip>
          <a:stretch>
            <a:fillRect/>
          </a:stretch>
        </p:blipFill>
        <p:spPr>
          <a:xfrm>
            <a:off x="311700" y="1266325"/>
            <a:ext cx="8473876" cy="3302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STATISTICAL TESTS</a:t>
            </a:r>
            <a:endParaRPr/>
          </a:p>
        </p:txBody>
      </p:sp>
      <p:sp>
        <p:nvSpPr>
          <p:cNvPr id="170" name="Google Shape;170;p2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1" name="Google Shape;171;p28"/>
          <p:cNvPicPr preferRelativeResize="0"/>
          <p:nvPr/>
        </p:nvPicPr>
        <p:blipFill>
          <a:blip r:embed="rId3">
            <a:alphaModFix/>
          </a:blip>
          <a:stretch>
            <a:fillRect/>
          </a:stretch>
        </p:blipFill>
        <p:spPr>
          <a:xfrm>
            <a:off x="311700" y="1266325"/>
            <a:ext cx="8520600" cy="3302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PREPROCESSING FOR MACHINE LEARNING</a:t>
            </a:r>
            <a:endParaRPr/>
          </a:p>
        </p:txBody>
      </p:sp>
      <p:sp>
        <p:nvSpPr>
          <p:cNvPr id="177" name="Google Shape;177;p2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8" name="Google Shape;178;p29"/>
          <p:cNvPicPr preferRelativeResize="0"/>
          <p:nvPr/>
        </p:nvPicPr>
        <p:blipFill>
          <a:blip r:embed="rId3">
            <a:alphaModFix/>
          </a:blip>
          <a:stretch>
            <a:fillRect/>
          </a:stretch>
        </p:blipFill>
        <p:spPr>
          <a:xfrm>
            <a:off x="311700" y="1266325"/>
            <a:ext cx="8520601" cy="33026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DUMMY VARIABLES FOR GETTING NUMERICS</a:t>
            </a:r>
            <a:endParaRPr/>
          </a:p>
        </p:txBody>
      </p:sp>
      <p:sp>
        <p:nvSpPr>
          <p:cNvPr id="184" name="Google Shape;184;p3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5" name="Google Shape;185;p30"/>
          <p:cNvPicPr preferRelativeResize="0"/>
          <p:nvPr/>
        </p:nvPicPr>
        <p:blipFill>
          <a:blip r:embed="rId3">
            <a:alphaModFix/>
          </a:blip>
          <a:stretch>
            <a:fillRect/>
          </a:stretch>
        </p:blipFill>
        <p:spPr>
          <a:xfrm>
            <a:off x="311700" y="1266325"/>
            <a:ext cx="8520601" cy="3302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STANDARDIZING NUMERICAL COLUMNS</a:t>
            </a:r>
            <a:r>
              <a:rPr lang="en"/>
              <a:t> </a:t>
            </a:r>
            <a:endParaRPr/>
          </a:p>
        </p:txBody>
      </p:sp>
      <p:sp>
        <p:nvSpPr>
          <p:cNvPr id="191" name="Google Shape;191;p3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2" name="Google Shape;192;p31"/>
          <p:cNvPicPr preferRelativeResize="0"/>
          <p:nvPr/>
        </p:nvPicPr>
        <p:blipFill>
          <a:blip r:embed="rId3">
            <a:alphaModFix/>
          </a:blip>
          <a:stretch>
            <a:fillRect/>
          </a:stretch>
        </p:blipFill>
        <p:spPr>
          <a:xfrm>
            <a:off x="311700" y="1266325"/>
            <a:ext cx="8520600" cy="3302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IS THE PROBLEM?</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3000">
                <a:solidFill>
                  <a:srgbClr val="000000"/>
                </a:solidFill>
                <a:highlight>
                  <a:srgbClr val="FFFFFF"/>
                </a:highlight>
                <a:latin typeface="Arial"/>
                <a:ea typeface="Arial"/>
                <a:cs typeface="Arial"/>
                <a:sym typeface="Arial"/>
              </a:rPr>
              <a:t>Our goal is to be able to classify given data with respect to certain income level by using different features such as occupation, education, age,  gender etc...</a:t>
            </a:r>
            <a:endParaRPr sz="3000">
              <a:solidFill>
                <a:srgbClr val="000000"/>
              </a:solidFill>
              <a:highlight>
                <a:srgbClr val="FFFFFF"/>
              </a:highlight>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SPLITTING DATASET AS TRAIN AND TEST</a:t>
            </a:r>
            <a:endParaRPr/>
          </a:p>
        </p:txBody>
      </p:sp>
      <p:sp>
        <p:nvSpPr>
          <p:cNvPr id="198" name="Google Shape;198;p32"/>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9" name="Google Shape;199;p32"/>
          <p:cNvPicPr preferRelativeResize="0"/>
          <p:nvPr/>
        </p:nvPicPr>
        <p:blipFill>
          <a:blip r:embed="rId3">
            <a:alphaModFix/>
          </a:blip>
          <a:stretch>
            <a:fillRect/>
          </a:stretch>
        </p:blipFill>
        <p:spPr>
          <a:xfrm>
            <a:off x="311700" y="1266325"/>
            <a:ext cx="8520600" cy="3302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ALGORITHMS AND ACCURACIES</a:t>
            </a:r>
            <a:endParaRPr/>
          </a:p>
        </p:txBody>
      </p:sp>
      <p:sp>
        <p:nvSpPr>
          <p:cNvPr id="205" name="Google Shape;205;p33"/>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6" name="Google Shape;206;p33"/>
          <p:cNvPicPr preferRelativeResize="0"/>
          <p:nvPr/>
        </p:nvPicPr>
        <p:blipFill>
          <a:blip r:embed="rId3">
            <a:alphaModFix/>
          </a:blip>
          <a:stretch>
            <a:fillRect/>
          </a:stretch>
        </p:blipFill>
        <p:spPr>
          <a:xfrm>
            <a:off x="311700" y="1266325"/>
            <a:ext cx="4164449" cy="3302700"/>
          </a:xfrm>
          <a:prstGeom prst="rect">
            <a:avLst/>
          </a:prstGeom>
          <a:noFill/>
          <a:ln>
            <a:noFill/>
          </a:ln>
        </p:spPr>
      </p:pic>
      <p:pic>
        <p:nvPicPr>
          <p:cNvPr id="207" name="Google Shape;207;p33"/>
          <p:cNvPicPr preferRelativeResize="0"/>
          <p:nvPr/>
        </p:nvPicPr>
        <p:blipFill>
          <a:blip r:embed="rId4">
            <a:alphaModFix/>
          </a:blip>
          <a:stretch>
            <a:fillRect/>
          </a:stretch>
        </p:blipFill>
        <p:spPr>
          <a:xfrm>
            <a:off x="4476150" y="1285675"/>
            <a:ext cx="4555274" cy="32639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ALGORITHMS AND ACCURACIES</a:t>
            </a:r>
            <a:endParaRPr/>
          </a:p>
        </p:txBody>
      </p:sp>
      <p:sp>
        <p:nvSpPr>
          <p:cNvPr id="213" name="Google Shape;213;p3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4" name="Google Shape;214;p34"/>
          <p:cNvPicPr preferRelativeResize="0"/>
          <p:nvPr/>
        </p:nvPicPr>
        <p:blipFill>
          <a:blip r:embed="rId3">
            <a:alphaModFix/>
          </a:blip>
          <a:stretch>
            <a:fillRect/>
          </a:stretch>
        </p:blipFill>
        <p:spPr>
          <a:xfrm>
            <a:off x="311700" y="1266325"/>
            <a:ext cx="4260301" cy="3302700"/>
          </a:xfrm>
          <a:prstGeom prst="rect">
            <a:avLst/>
          </a:prstGeom>
          <a:noFill/>
          <a:ln>
            <a:noFill/>
          </a:ln>
        </p:spPr>
      </p:pic>
      <p:pic>
        <p:nvPicPr>
          <p:cNvPr id="215" name="Google Shape;215;p34"/>
          <p:cNvPicPr preferRelativeResize="0"/>
          <p:nvPr/>
        </p:nvPicPr>
        <p:blipFill>
          <a:blip r:embed="rId4">
            <a:alphaModFix/>
          </a:blip>
          <a:stretch>
            <a:fillRect/>
          </a:stretch>
        </p:blipFill>
        <p:spPr>
          <a:xfrm>
            <a:off x="4572000" y="1266325"/>
            <a:ext cx="4205699" cy="3302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LOGISTIC REGRESSION</a:t>
            </a:r>
            <a:endParaRPr/>
          </a:p>
        </p:txBody>
      </p:sp>
      <p:sp>
        <p:nvSpPr>
          <p:cNvPr id="221" name="Google Shape;221;p3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2" name="Google Shape;222;p35"/>
          <p:cNvPicPr preferRelativeResize="0"/>
          <p:nvPr/>
        </p:nvPicPr>
        <p:blipFill>
          <a:blip r:embed="rId3">
            <a:alphaModFix/>
          </a:blip>
          <a:stretch>
            <a:fillRect/>
          </a:stretch>
        </p:blipFill>
        <p:spPr>
          <a:xfrm>
            <a:off x="311697" y="1351525"/>
            <a:ext cx="4698725" cy="32174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XGBOOST WINS</a:t>
            </a:r>
            <a:endParaRPr/>
          </a:p>
        </p:txBody>
      </p:sp>
      <p:sp>
        <p:nvSpPr>
          <p:cNvPr id="228" name="Google Shape;228;p3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29" name="Google Shape;229;p36"/>
          <p:cNvPicPr preferRelativeResize="0"/>
          <p:nvPr/>
        </p:nvPicPr>
        <p:blipFill>
          <a:blip r:embed="rId3">
            <a:alphaModFix/>
          </a:blip>
          <a:stretch>
            <a:fillRect/>
          </a:stretch>
        </p:blipFill>
        <p:spPr>
          <a:xfrm>
            <a:off x="311700" y="1266325"/>
            <a:ext cx="8520601" cy="33027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HYPERPARAMETERS FOR MODEL TUNING</a:t>
            </a:r>
            <a:endParaRPr/>
          </a:p>
        </p:txBody>
      </p:sp>
      <p:sp>
        <p:nvSpPr>
          <p:cNvPr id="235" name="Google Shape;235;p3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36" name="Google Shape;236;p37"/>
          <p:cNvPicPr preferRelativeResize="0"/>
          <p:nvPr/>
        </p:nvPicPr>
        <p:blipFill>
          <a:blip r:embed="rId3">
            <a:alphaModFix/>
          </a:blip>
          <a:stretch>
            <a:fillRect/>
          </a:stretch>
        </p:blipFill>
        <p:spPr>
          <a:xfrm>
            <a:off x="311700" y="1266325"/>
            <a:ext cx="8520601" cy="3302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CLASSIFICATION REPORT</a:t>
            </a:r>
            <a:endParaRPr/>
          </a:p>
        </p:txBody>
      </p:sp>
      <p:sp>
        <p:nvSpPr>
          <p:cNvPr id="242" name="Google Shape;242;p3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3" name="Google Shape;243;p38"/>
          <p:cNvPicPr preferRelativeResize="0"/>
          <p:nvPr/>
        </p:nvPicPr>
        <p:blipFill>
          <a:blip r:embed="rId3">
            <a:alphaModFix/>
          </a:blip>
          <a:stretch>
            <a:fillRect/>
          </a:stretch>
        </p:blipFill>
        <p:spPr>
          <a:xfrm>
            <a:off x="311700" y="1266325"/>
            <a:ext cx="8520600" cy="3302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 name="Shape 247"/>
        <p:cNvGrpSpPr/>
        <p:nvPr/>
      </p:nvGrpSpPr>
      <p:grpSpPr>
        <a:xfrm>
          <a:off x="0" y="0"/>
          <a:ext cx="0" cy="0"/>
          <a:chOff x="0" y="0"/>
          <a:chExt cx="0" cy="0"/>
        </a:xfrm>
      </p:grpSpPr>
      <p:sp>
        <p:nvSpPr>
          <p:cNvPr id="248" name="Google Shape;248;p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EVALUATION</a:t>
            </a:r>
            <a:endParaRPr/>
          </a:p>
        </p:txBody>
      </p:sp>
      <p:sp>
        <p:nvSpPr>
          <p:cNvPr id="249" name="Google Shape;249;p3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0" name="Google Shape;250;p39"/>
          <p:cNvPicPr preferRelativeResize="0"/>
          <p:nvPr/>
        </p:nvPicPr>
        <p:blipFill>
          <a:blip r:embed="rId3">
            <a:alphaModFix/>
          </a:blip>
          <a:stretch>
            <a:fillRect/>
          </a:stretch>
        </p:blipFill>
        <p:spPr>
          <a:xfrm>
            <a:off x="311700" y="1266325"/>
            <a:ext cx="4639576" cy="1701100"/>
          </a:xfrm>
          <a:prstGeom prst="rect">
            <a:avLst/>
          </a:prstGeom>
          <a:noFill/>
          <a:ln>
            <a:noFill/>
          </a:ln>
        </p:spPr>
      </p:pic>
      <p:sp>
        <p:nvSpPr>
          <p:cNvPr id="251" name="Google Shape;251;p39"/>
          <p:cNvSpPr txBox="1"/>
          <p:nvPr/>
        </p:nvSpPr>
        <p:spPr>
          <a:xfrm>
            <a:off x="4926250" y="1292000"/>
            <a:ext cx="4192800" cy="20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highlight>
                  <a:srgbClr val="FFFFFF"/>
                </a:highlight>
              </a:rPr>
              <a:t>The first metric we look as a data scientist is accuracy = 87%. It looks awesome but it is </a:t>
            </a:r>
            <a:r>
              <a:rPr lang="en" sz="1050">
                <a:highlight>
                  <a:srgbClr val="FFFFFF"/>
                </a:highlight>
              </a:rPr>
              <a:t>insufficient</a:t>
            </a:r>
            <a:r>
              <a:rPr lang="en" sz="1050">
                <a:highlight>
                  <a:srgbClr val="FFFFFF"/>
                </a:highlight>
              </a:rPr>
              <a:t> if we check merely accuracy.There are other concepts to analyze our dataset being health enough as well. </a:t>
            </a:r>
            <a:r>
              <a:rPr lang="en" sz="1050">
                <a:highlight>
                  <a:srgbClr val="FFFFFF"/>
                </a:highlight>
              </a:rPr>
              <a:t>Let's</a:t>
            </a:r>
            <a:r>
              <a:rPr lang="en" sz="1050">
                <a:highlight>
                  <a:srgbClr val="FFFFFF"/>
                </a:highlight>
              </a:rPr>
              <a:t> dive into it.</a:t>
            </a:r>
            <a:endParaRPr sz="1050">
              <a:highlight>
                <a:srgbClr val="FFFFFF"/>
              </a:highlight>
            </a:endParaRPr>
          </a:p>
          <a:p>
            <a:pPr indent="0" lvl="0" marL="0" rtl="0" algn="l">
              <a:spcBef>
                <a:spcPts val="0"/>
              </a:spcBef>
              <a:spcAft>
                <a:spcPts val="0"/>
              </a:spcAft>
              <a:buNone/>
            </a:pPr>
            <a:r>
              <a:rPr b="1" lang="en" sz="1050">
                <a:highlight>
                  <a:srgbClr val="FFFFFF"/>
                </a:highlight>
              </a:rPr>
              <a:t>Precision</a:t>
            </a:r>
            <a:r>
              <a:rPr lang="en" sz="1050">
                <a:highlight>
                  <a:srgbClr val="FFFFFF"/>
                </a:highlight>
              </a:rPr>
              <a:t>: Precision is a good measure to determine, when the costs of False Positive is high. Since our false positive value,precision can be good interpreter in here.It is the ratio of correctly predicted positive observations to the total predicted positive observations. The question that this metric answer is of people that labeled as below 50K, how many of them actually below 50K? or of labeled as above 50K, how many of them actually above 50K?</a:t>
            </a:r>
            <a:endParaRPr sz="1050">
              <a:highlight>
                <a:srgbClr val="FFFFFF"/>
              </a:highlight>
            </a:endParaRPr>
          </a:p>
          <a:p>
            <a:pPr indent="0" lvl="0" marL="0" rtl="0" algn="l">
              <a:spcBef>
                <a:spcPts val="0"/>
              </a:spcBef>
              <a:spcAft>
                <a:spcPts val="0"/>
              </a:spcAft>
              <a:buNone/>
            </a:pPr>
            <a:r>
              <a:t/>
            </a:r>
            <a:endParaRPr sz="1050">
              <a:highlight>
                <a:srgbClr val="FFFFFF"/>
              </a:highlight>
            </a:endParaRPr>
          </a:p>
        </p:txBody>
      </p:sp>
      <p:sp>
        <p:nvSpPr>
          <p:cNvPr id="252" name="Google Shape;252;p39"/>
          <p:cNvSpPr txBox="1"/>
          <p:nvPr/>
        </p:nvSpPr>
        <p:spPr>
          <a:xfrm>
            <a:off x="339188" y="2946550"/>
            <a:ext cx="4584600" cy="159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pen Sans"/>
                <a:ea typeface="Open Sans"/>
                <a:cs typeface="Open Sans"/>
                <a:sym typeface="Open Sans"/>
              </a:rPr>
              <a:t>In here almost 90% of correct prediction on &lt;=50K and almost 80% correct prediction on &gt;50K.These high precisions make our model more reliable.</a:t>
            </a:r>
            <a:endParaRPr sz="1000">
              <a:latin typeface="Open Sans"/>
              <a:ea typeface="Open Sans"/>
              <a:cs typeface="Open Sans"/>
              <a:sym typeface="Open Sans"/>
            </a:endParaRPr>
          </a:p>
          <a:p>
            <a:pPr indent="0" lvl="0" marL="0" rtl="0" algn="l">
              <a:spcBef>
                <a:spcPts val="0"/>
              </a:spcBef>
              <a:spcAft>
                <a:spcPts val="0"/>
              </a:spcAft>
              <a:buNone/>
            </a:pPr>
            <a:r>
              <a:rPr lang="en" sz="1000">
                <a:latin typeface="Open Sans"/>
                <a:ea typeface="Open Sans"/>
                <a:cs typeface="Open Sans"/>
                <a:sym typeface="Open Sans"/>
              </a:rPr>
              <a:t>        </a:t>
            </a:r>
            <a:endParaRPr sz="1000">
              <a:latin typeface="Open Sans"/>
              <a:ea typeface="Open Sans"/>
              <a:cs typeface="Open Sans"/>
              <a:sym typeface="Open Sans"/>
            </a:endParaRPr>
          </a:p>
          <a:p>
            <a:pPr indent="0" lvl="0" marL="0" rtl="0" algn="l">
              <a:spcBef>
                <a:spcPts val="0"/>
              </a:spcBef>
              <a:spcAft>
                <a:spcPts val="0"/>
              </a:spcAft>
              <a:buNone/>
            </a:pPr>
            <a:r>
              <a:rPr lang="en" sz="1000">
                <a:latin typeface="Open Sans"/>
                <a:ea typeface="Open Sans"/>
                <a:cs typeface="Open Sans"/>
                <a:sym typeface="Open Sans"/>
              </a:rPr>
              <a:t>        </a:t>
            </a:r>
            <a:r>
              <a:rPr b="1" lang="en" sz="1000">
                <a:latin typeface="Open Sans"/>
                <a:ea typeface="Open Sans"/>
                <a:cs typeface="Open Sans"/>
                <a:sym typeface="Open Sans"/>
              </a:rPr>
              <a:t>Recall</a:t>
            </a:r>
            <a:r>
              <a:rPr lang="en" sz="1000">
                <a:latin typeface="Open Sans"/>
                <a:ea typeface="Open Sans"/>
                <a:cs typeface="Open Sans"/>
                <a:sym typeface="Open Sans"/>
              </a:rPr>
              <a:t>: Recall actually calculates how many of the Actual Positives our model capture through labeling it as Positive (True Positive). Applying the same understanding, we know that Recall shall be the model metric we use to select our best model when there is a high cost associated with False Negative.Especially predicting 95% correct on people below 50K is incredible estimation while other group needs to be worked much on it.</a:t>
            </a:r>
            <a:endParaRPr sz="1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253" name="Google Shape;253;p39"/>
          <p:cNvSpPr txBox="1"/>
          <p:nvPr/>
        </p:nvSpPr>
        <p:spPr>
          <a:xfrm>
            <a:off x="4951275" y="2950750"/>
            <a:ext cx="4192800" cy="158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b="1" lang="en" sz="1000">
                <a:latin typeface="Open Sans"/>
                <a:ea typeface="Open Sans"/>
                <a:cs typeface="Open Sans"/>
                <a:sym typeface="Open Sans"/>
              </a:rPr>
              <a:t>F1-Score</a:t>
            </a:r>
            <a:r>
              <a:rPr lang="en" sz="1000">
                <a:latin typeface="Open Sans"/>
                <a:ea typeface="Open Sans"/>
                <a:cs typeface="Open Sans"/>
                <a:sym typeface="Open Sans"/>
              </a:rPr>
              <a:t>: It is required when we seek a balance between Precision and Recall.It is a harmonic mean of both precision and recall.F1-score for the both groups especially people who have income below 50K is very high.</a:t>
            </a:r>
            <a:endParaRPr sz="1000">
              <a:latin typeface="Open Sans"/>
              <a:ea typeface="Open Sans"/>
              <a:cs typeface="Open Sans"/>
              <a:sym typeface="Open Sans"/>
            </a:endParaRPr>
          </a:p>
          <a:p>
            <a:pPr indent="0" lvl="0" marL="0" rtl="0" algn="l">
              <a:spcBef>
                <a:spcPts val="0"/>
              </a:spcBef>
              <a:spcAft>
                <a:spcPts val="0"/>
              </a:spcAft>
              <a:buNone/>
            </a:pPr>
            <a:r>
              <a:rPr lang="en" sz="1000">
                <a:latin typeface="Open Sans"/>
                <a:ea typeface="Open Sans"/>
                <a:cs typeface="Open Sans"/>
                <a:sym typeface="Open Sans"/>
              </a:rPr>
              <a:t>        </a:t>
            </a:r>
            <a:endParaRPr sz="1000">
              <a:latin typeface="Open Sans"/>
              <a:ea typeface="Open Sans"/>
              <a:cs typeface="Open Sans"/>
              <a:sym typeface="Open Sans"/>
            </a:endParaRPr>
          </a:p>
          <a:p>
            <a:pPr indent="0" lvl="0" marL="0" rtl="0" algn="l">
              <a:spcBef>
                <a:spcPts val="0"/>
              </a:spcBef>
              <a:spcAft>
                <a:spcPts val="0"/>
              </a:spcAft>
              <a:buNone/>
            </a:pPr>
            <a:r>
              <a:rPr lang="en" sz="1000">
                <a:latin typeface="Open Sans"/>
                <a:ea typeface="Open Sans"/>
                <a:cs typeface="Open Sans"/>
                <a:sym typeface="Open Sans"/>
              </a:rPr>
              <a:t>        </a:t>
            </a:r>
            <a:r>
              <a:rPr b="1" lang="en" sz="1000">
                <a:latin typeface="Open Sans"/>
                <a:ea typeface="Open Sans"/>
                <a:cs typeface="Open Sans"/>
                <a:sym typeface="Open Sans"/>
              </a:rPr>
              <a:t>Overall with %87 accuracy</a:t>
            </a:r>
            <a:r>
              <a:rPr lang="en" sz="1000">
                <a:latin typeface="Open Sans"/>
                <a:ea typeface="Open Sans"/>
                <a:cs typeface="Open Sans"/>
                <a:sym typeface="Open Sans"/>
              </a:rPr>
              <a:t>, we built very good model by ML algorithms.</a:t>
            </a:r>
            <a:endParaRPr sz="1000">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 FOR LISTENING</a:t>
            </a:r>
            <a:endParaRPr/>
          </a:p>
        </p:txBody>
      </p:sp>
      <p:sp>
        <p:nvSpPr>
          <p:cNvPr id="259" name="Google Shape;259;p40"/>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0" name="Google Shape;260;p40"/>
          <p:cNvPicPr preferRelativeResize="0"/>
          <p:nvPr/>
        </p:nvPicPr>
        <p:blipFill>
          <a:blip r:embed="rId3">
            <a:alphaModFix/>
          </a:blip>
          <a:stretch>
            <a:fillRect/>
          </a:stretch>
        </p:blipFill>
        <p:spPr>
          <a:xfrm>
            <a:off x="311700" y="1152425"/>
            <a:ext cx="8520601" cy="3416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title"/>
          </p:nvPr>
        </p:nvSpPr>
        <p:spPr>
          <a:xfrm>
            <a:off x="370050" y="461650"/>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CLIENTS AND WHY DO THEY CARE:</a:t>
            </a:r>
            <a:endParaRPr b="0" sz="1100">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79" name="Google Shape;79;p1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3000">
                <a:solidFill>
                  <a:srgbClr val="000000"/>
                </a:solidFill>
                <a:highlight>
                  <a:srgbClr val="FFFFFF"/>
                </a:highlight>
                <a:latin typeface="Arial"/>
                <a:ea typeface="Arial"/>
                <a:cs typeface="Arial"/>
                <a:sym typeface="Arial"/>
              </a:rPr>
              <a:t>Result of this dataset has crucial importance for those industries below in determining tendency of group of people both high income level with low income level.</a:t>
            </a:r>
            <a:endParaRPr sz="3000">
              <a:solidFill>
                <a:srgbClr val="000000"/>
              </a:solidFill>
              <a:highlight>
                <a:srgbClr val="FFFFFF"/>
              </a:highlight>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CLIENTS AND WHY DO THEY CARE:</a:t>
            </a:r>
            <a:endParaRPr/>
          </a:p>
        </p:txBody>
      </p:sp>
      <p:sp>
        <p:nvSpPr>
          <p:cNvPr id="85" name="Google Shape;85;p16"/>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2400">
                <a:solidFill>
                  <a:srgbClr val="000000"/>
                </a:solidFill>
                <a:highlight>
                  <a:srgbClr val="FFFFFF"/>
                </a:highlight>
                <a:latin typeface="Arial"/>
                <a:ea typeface="Arial"/>
                <a:cs typeface="Arial"/>
                <a:sym typeface="Arial"/>
              </a:rPr>
              <a:t>- ​</a:t>
            </a:r>
            <a:r>
              <a:rPr b="1" lang="en" sz="2400">
                <a:solidFill>
                  <a:srgbClr val="000000"/>
                </a:solidFill>
                <a:highlight>
                  <a:srgbClr val="FFFFFF"/>
                </a:highlight>
                <a:latin typeface="Arial"/>
                <a:ea typeface="Arial"/>
                <a:cs typeface="Arial"/>
                <a:sym typeface="Arial"/>
              </a:rPr>
              <a:t>Marketing and e-marketing companies</a:t>
            </a:r>
            <a:r>
              <a:rPr lang="en" sz="2400">
                <a:solidFill>
                  <a:srgbClr val="000000"/>
                </a:solidFill>
                <a:highlight>
                  <a:srgbClr val="FFFFFF"/>
                </a:highlight>
                <a:latin typeface="Arial"/>
                <a:ea typeface="Arial"/>
                <a:cs typeface="Arial"/>
                <a:sym typeface="Arial"/>
              </a:rPr>
              <a:t>​:Companies may offer their different products with respect to different income levels.</a:t>
            </a:r>
            <a:endParaRPr sz="24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lang="en" sz="2400">
                <a:solidFill>
                  <a:srgbClr val="000000"/>
                </a:solidFill>
                <a:highlight>
                  <a:srgbClr val="FFFFFF"/>
                </a:highlight>
                <a:latin typeface="Arial"/>
                <a:ea typeface="Arial"/>
                <a:cs typeface="Arial"/>
                <a:sym typeface="Arial"/>
              </a:rPr>
              <a:t>- ​</a:t>
            </a:r>
            <a:r>
              <a:rPr b="1" lang="en" sz="2400">
                <a:solidFill>
                  <a:srgbClr val="000000"/>
                </a:solidFill>
                <a:highlight>
                  <a:srgbClr val="FFFFFF"/>
                </a:highlight>
                <a:latin typeface="Arial"/>
                <a:ea typeface="Arial"/>
                <a:cs typeface="Arial"/>
                <a:sym typeface="Arial"/>
              </a:rPr>
              <a:t>Health, car, home and life insurance companies</a:t>
            </a:r>
            <a:r>
              <a:rPr lang="en" sz="2400">
                <a:solidFill>
                  <a:srgbClr val="000000"/>
                </a:solidFill>
                <a:highlight>
                  <a:srgbClr val="FFFFFF"/>
                </a:highlight>
                <a:latin typeface="Arial"/>
                <a:ea typeface="Arial"/>
                <a:cs typeface="Arial"/>
                <a:sym typeface="Arial"/>
              </a:rPr>
              <a:t>​: Data will be produced by statistical inferences and Eda with Machine Learning is beneficial for this industry due to mapping right customer and right insurance type and amount.</a:t>
            </a:r>
            <a:endParaRPr sz="2400">
              <a:solidFill>
                <a:srgbClr val="000000"/>
              </a:solidFill>
              <a:highlight>
                <a:srgbClr val="FFFFFF"/>
              </a:highlight>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CLIENTS AND WHY DO THEY CARE:</a:t>
            </a:r>
            <a:endParaRPr/>
          </a:p>
        </p:txBody>
      </p:sp>
      <p:sp>
        <p:nvSpPr>
          <p:cNvPr id="91" name="Google Shape;91;p1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2400">
                <a:solidFill>
                  <a:srgbClr val="000000"/>
                </a:solidFill>
                <a:highlight>
                  <a:srgbClr val="FFFFFF"/>
                </a:highlight>
                <a:latin typeface="Arial"/>
                <a:ea typeface="Arial"/>
                <a:cs typeface="Arial"/>
                <a:sym typeface="Arial"/>
              </a:rPr>
              <a:t>- ​</a:t>
            </a:r>
            <a:r>
              <a:rPr b="1" lang="en" sz="2400">
                <a:solidFill>
                  <a:srgbClr val="000000"/>
                </a:solidFill>
                <a:highlight>
                  <a:srgbClr val="FFFFFF"/>
                </a:highlight>
                <a:latin typeface="Arial"/>
                <a:ea typeface="Arial"/>
                <a:cs typeface="Arial"/>
                <a:sym typeface="Arial"/>
              </a:rPr>
              <a:t>Investment industry</a:t>
            </a:r>
            <a:r>
              <a:rPr lang="en" sz="2400">
                <a:solidFill>
                  <a:srgbClr val="000000"/>
                </a:solidFill>
                <a:highlight>
                  <a:srgbClr val="FFFFFF"/>
                </a:highlight>
                <a:latin typeface="Arial"/>
                <a:ea typeface="Arial"/>
                <a:cs typeface="Arial"/>
                <a:sym typeface="Arial"/>
              </a:rPr>
              <a:t>​:This industry can aim right income class with respect to customers` different features.</a:t>
            </a:r>
            <a:endParaRPr sz="2400">
              <a:solidFill>
                <a:srgbClr val="000000"/>
              </a:solidFill>
              <a:highlight>
                <a:srgbClr val="FFFFFF"/>
              </a:highlight>
              <a:latin typeface="Arial"/>
              <a:ea typeface="Arial"/>
              <a:cs typeface="Arial"/>
              <a:sym typeface="Arial"/>
            </a:endParaRPr>
          </a:p>
          <a:p>
            <a:pPr indent="0" lvl="0" marL="0" rtl="0" algn="l">
              <a:spcBef>
                <a:spcPts val="1200"/>
              </a:spcBef>
              <a:spcAft>
                <a:spcPts val="0"/>
              </a:spcAft>
              <a:buNone/>
            </a:pPr>
            <a:r>
              <a:rPr lang="en" sz="2400">
                <a:solidFill>
                  <a:srgbClr val="000000"/>
                </a:solidFill>
                <a:highlight>
                  <a:srgbClr val="FFFFFF"/>
                </a:highlight>
                <a:latin typeface="Arial"/>
                <a:ea typeface="Arial"/>
                <a:cs typeface="Arial"/>
                <a:sym typeface="Arial"/>
              </a:rPr>
              <a:t>- ​</a:t>
            </a:r>
            <a:r>
              <a:rPr b="1" lang="en" sz="2400">
                <a:solidFill>
                  <a:srgbClr val="000000"/>
                </a:solidFill>
                <a:highlight>
                  <a:srgbClr val="FFFFFF"/>
                </a:highlight>
                <a:latin typeface="Arial"/>
                <a:ea typeface="Arial"/>
                <a:cs typeface="Arial"/>
                <a:sym typeface="Arial"/>
              </a:rPr>
              <a:t>Loan companies and banks</a:t>
            </a:r>
            <a:r>
              <a:rPr lang="en" sz="2400">
                <a:solidFill>
                  <a:srgbClr val="000000"/>
                </a:solidFill>
                <a:highlight>
                  <a:srgbClr val="FFFFFF"/>
                </a:highlight>
                <a:latin typeface="Arial"/>
                <a:ea typeface="Arial"/>
                <a:cs typeface="Arial"/>
                <a:sym typeface="Arial"/>
              </a:rPr>
              <a:t>​:Classified data can be used for this industry to match correct loan or credit amount with targeted people.</a:t>
            </a:r>
            <a:endParaRPr sz="2400">
              <a:solidFill>
                <a:srgbClr val="000000"/>
              </a:solidFill>
              <a:highlight>
                <a:srgbClr val="FFFFFF"/>
              </a:highlight>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CLIENTS AND WHY DO THEY CARE:</a:t>
            </a:r>
            <a:endParaRPr/>
          </a:p>
        </p:txBody>
      </p:sp>
      <p:sp>
        <p:nvSpPr>
          <p:cNvPr id="97" name="Google Shape;97;p1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2400">
                <a:solidFill>
                  <a:srgbClr val="000000"/>
                </a:solidFill>
                <a:highlight>
                  <a:srgbClr val="FFFFFF"/>
                </a:highlight>
                <a:latin typeface="Arial"/>
                <a:ea typeface="Arial"/>
                <a:cs typeface="Arial"/>
                <a:sym typeface="Arial"/>
              </a:rPr>
              <a:t>- ​</a:t>
            </a:r>
            <a:r>
              <a:rPr b="1" lang="en" sz="2400">
                <a:solidFill>
                  <a:srgbClr val="000000"/>
                </a:solidFill>
                <a:highlight>
                  <a:srgbClr val="FFFFFF"/>
                </a:highlight>
                <a:latin typeface="Arial"/>
                <a:ea typeface="Arial"/>
                <a:cs typeface="Arial"/>
                <a:sym typeface="Arial"/>
              </a:rPr>
              <a:t>Travel agencies</a:t>
            </a:r>
            <a:r>
              <a:rPr lang="en" sz="2400">
                <a:solidFill>
                  <a:srgbClr val="000000"/>
                </a:solidFill>
                <a:highlight>
                  <a:srgbClr val="FFFFFF"/>
                </a:highlight>
                <a:latin typeface="Arial"/>
                <a:ea typeface="Arial"/>
                <a:cs typeface="Arial"/>
                <a:sym typeface="Arial"/>
              </a:rPr>
              <a:t>​: People have different vacation habits,some people may want to go to the seaside while some enjoys spending time mountains and some like museums or historical places.This industry may offer right travel options to correct people.</a:t>
            </a:r>
            <a:endParaRPr sz="2400">
              <a:solidFill>
                <a:srgbClr val="000000"/>
              </a:solidFill>
              <a:highlight>
                <a:srgbClr val="FFFFFF"/>
              </a:highlight>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WHAT WILL CLIENTS DECIDE AFTER MY PROJECT.</a:t>
            </a:r>
            <a:endParaRPr sz="1100">
              <a:solidFill>
                <a:srgbClr val="FF0000"/>
              </a:solidFill>
              <a:highlight>
                <a:srgbClr val="FFFFFF"/>
              </a:highlight>
              <a:latin typeface="Arial"/>
              <a:ea typeface="Arial"/>
              <a:cs typeface="Arial"/>
              <a:sym typeface="Arial"/>
            </a:endParaRPr>
          </a:p>
          <a:p>
            <a:pPr indent="0" lvl="0" marL="0" rtl="0" algn="l">
              <a:spcBef>
                <a:spcPts val="0"/>
              </a:spcBef>
              <a:spcAft>
                <a:spcPts val="0"/>
              </a:spcAft>
              <a:buNone/>
            </a:pPr>
            <a:r>
              <a:t/>
            </a:r>
            <a:endParaRPr/>
          </a:p>
        </p:txBody>
      </p:sp>
      <p:sp>
        <p:nvSpPr>
          <p:cNvPr id="103" name="Google Shape;103;p19"/>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2400">
                <a:solidFill>
                  <a:srgbClr val="000000"/>
                </a:solidFill>
                <a:highlight>
                  <a:srgbClr val="FFFFFF"/>
                </a:highlight>
                <a:latin typeface="Arial"/>
                <a:ea typeface="Arial"/>
                <a:cs typeface="Arial"/>
                <a:sym typeface="Arial"/>
              </a:rPr>
              <a:t>They can easily determine their target mass with simplified numbers or values and prominent and well-organized visuals.</a:t>
            </a:r>
            <a:endParaRPr sz="2400">
              <a:solidFill>
                <a:srgbClr val="000000"/>
              </a:solidFill>
              <a:highlight>
                <a:srgbClr val="FFFFFF"/>
              </a:highlight>
              <a:latin typeface="Arial"/>
              <a:ea typeface="Arial"/>
              <a:cs typeface="Arial"/>
              <a:sym typeface="Arial"/>
            </a:endParaRPr>
          </a:p>
          <a:p>
            <a:pPr indent="0" lvl="0" marL="0" rtl="0" algn="l">
              <a:lnSpc>
                <a:spcPct val="100000"/>
              </a:lnSpc>
              <a:spcBef>
                <a:spcPts val="1200"/>
              </a:spcBef>
              <a:spcAft>
                <a:spcPts val="0"/>
              </a:spcAft>
              <a:buNone/>
            </a:pPr>
            <a:r>
              <a:rPr b="1" lang="en" sz="3600">
                <a:solidFill>
                  <a:schemeClr val="accent1"/>
                </a:solidFill>
                <a:latin typeface="PT Sans Narrow"/>
                <a:ea typeface="PT Sans Narrow"/>
                <a:cs typeface="PT Sans Narrow"/>
                <a:sym typeface="PT Sans Narrow"/>
              </a:rPr>
              <a:t>HOW WILL I ACQUIRE THE DATA?</a:t>
            </a:r>
            <a:endParaRPr b="1" sz="3600">
              <a:solidFill>
                <a:schemeClr val="accent1"/>
              </a:solidFill>
              <a:latin typeface="PT Sans Narrow"/>
              <a:ea typeface="PT Sans Narrow"/>
              <a:cs typeface="PT Sans Narrow"/>
              <a:sym typeface="PT Sans Narrow"/>
            </a:endParaRPr>
          </a:p>
          <a:p>
            <a:pPr indent="0" lvl="0" marL="0" rtl="0" algn="l">
              <a:spcBef>
                <a:spcPts val="1200"/>
              </a:spcBef>
              <a:spcAft>
                <a:spcPts val="0"/>
              </a:spcAft>
              <a:buNone/>
            </a:pPr>
            <a:r>
              <a:rPr lang="en" sz="2400">
                <a:solidFill>
                  <a:srgbClr val="123654"/>
                </a:solidFill>
                <a:highlight>
                  <a:srgbClr val="FFFFFF"/>
                </a:highlight>
                <a:latin typeface="Arial"/>
                <a:ea typeface="Arial"/>
                <a:cs typeface="Arial"/>
                <a:sym typeface="Arial"/>
              </a:rPr>
              <a:t>Data itself was obtained on ​</a:t>
            </a:r>
            <a:r>
              <a:rPr lang="en" sz="2400">
                <a:solidFill>
                  <a:srgbClr val="000000"/>
                </a:solidFill>
                <a:highlight>
                  <a:srgbClr val="FFFFFF"/>
                </a:highlight>
                <a:latin typeface="Arial"/>
                <a:ea typeface="Arial"/>
                <a:cs typeface="Arial"/>
                <a:sym typeface="Arial"/>
              </a:rPr>
              <a:t>​</a:t>
            </a:r>
            <a:r>
              <a:rPr lang="en" sz="2400">
                <a:solidFill>
                  <a:srgbClr val="1155CC"/>
                </a:solidFill>
                <a:highlight>
                  <a:srgbClr val="FFFFFF"/>
                </a:highlight>
                <a:latin typeface="Arial"/>
                <a:ea typeface="Arial"/>
                <a:cs typeface="Arial"/>
                <a:sym typeface="Arial"/>
              </a:rPr>
              <a:t>http://archive.ics.uci.edu/ml/datasets/Adult</a:t>
            </a:r>
            <a:endParaRPr sz="2400">
              <a:solidFill>
                <a:srgbClr val="1155CC"/>
              </a:solidFill>
              <a:highlight>
                <a:srgbClr val="FFFFFF"/>
              </a:highlight>
              <a:latin typeface="Arial"/>
              <a:ea typeface="Arial"/>
              <a:cs typeface="Arial"/>
              <a:sym typeface="Arial"/>
            </a:endParaRPr>
          </a:p>
          <a:p>
            <a:pPr indent="0" lvl="0" marL="0" rtl="0" algn="ctr">
              <a:lnSpc>
                <a:spcPct val="100000"/>
              </a:lnSpc>
              <a:spcBef>
                <a:spcPts val="1200"/>
              </a:spcBef>
              <a:spcAft>
                <a:spcPts val="0"/>
              </a:spcAft>
              <a:buNone/>
            </a:pPr>
            <a:r>
              <a:t/>
            </a:r>
            <a:endParaRPr b="1" sz="3600">
              <a:solidFill>
                <a:schemeClr val="accent1"/>
              </a:solidFill>
              <a:latin typeface="PT Sans Narrow"/>
              <a:ea typeface="PT Sans Narrow"/>
              <a:cs typeface="PT Sans Narrow"/>
              <a:sym typeface="PT Sans Narr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WORKCLASS BY GENDER</a:t>
            </a:r>
            <a:endParaRPr/>
          </a:p>
        </p:txBody>
      </p:sp>
      <p:sp>
        <p:nvSpPr>
          <p:cNvPr id="109" name="Google Shape;109;p20"/>
          <p:cNvSpPr txBox="1"/>
          <p:nvPr>
            <p:ph idx="1" type="body"/>
          </p:nvPr>
        </p:nvSpPr>
        <p:spPr>
          <a:xfrm>
            <a:off x="311700" y="1266325"/>
            <a:ext cx="8682300" cy="3716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t/>
            </a:r>
            <a:endParaRPr sz="2400">
              <a:solidFill>
                <a:srgbClr val="000000"/>
              </a:solidFill>
              <a:highlight>
                <a:srgbClr val="FFFFFF"/>
              </a:highlight>
              <a:latin typeface="Arial"/>
              <a:ea typeface="Arial"/>
              <a:cs typeface="Arial"/>
              <a:sym typeface="Arial"/>
            </a:endParaRPr>
          </a:p>
          <a:p>
            <a:pPr indent="0" lvl="0" marL="0" rtl="0" algn="l">
              <a:spcBef>
                <a:spcPts val="1200"/>
              </a:spcBef>
              <a:spcAft>
                <a:spcPts val="1600"/>
              </a:spcAft>
              <a:buNone/>
            </a:pPr>
            <a:r>
              <a:t/>
            </a:r>
            <a:endParaRPr/>
          </a:p>
        </p:txBody>
      </p:sp>
      <p:pic>
        <p:nvPicPr>
          <p:cNvPr id="110" name="Google Shape;110;p20"/>
          <p:cNvPicPr preferRelativeResize="0"/>
          <p:nvPr/>
        </p:nvPicPr>
        <p:blipFill>
          <a:blip r:embed="rId3">
            <a:alphaModFix/>
          </a:blip>
          <a:stretch>
            <a:fillRect/>
          </a:stretch>
        </p:blipFill>
        <p:spPr>
          <a:xfrm>
            <a:off x="311700" y="1266325"/>
            <a:ext cx="6926776" cy="3716801"/>
          </a:xfrm>
          <a:prstGeom prst="rect">
            <a:avLst/>
          </a:prstGeom>
          <a:noFill/>
          <a:ln>
            <a:noFill/>
          </a:ln>
        </p:spPr>
      </p:pic>
      <p:sp>
        <p:nvSpPr>
          <p:cNvPr id="111" name="Google Shape;111;p20"/>
          <p:cNvSpPr txBox="1"/>
          <p:nvPr/>
        </p:nvSpPr>
        <p:spPr>
          <a:xfrm>
            <a:off x="7193500" y="1342000"/>
            <a:ext cx="1950600" cy="364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800">
                <a:highlight>
                  <a:srgbClr val="FFFFFF"/>
                </a:highlight>
              </a:rPr>
              <a:t>This graph shows the income distribution of groups that depend on a specific work class and gender.</a:t>
            </a:r>
            <a:endParaRPr sz="1800">
              <a:highlight>
                <a:srgbClr val="FFFFFF"/>
              </a:highlight>
            </a:endParaRPr>
          </a:p>
          <a:p>
            <a:pPr indent="0" lvl="0" marL="0" rtl="0" algn="l">
              <a:spcBef>
                <a:spcPts val="1200"/>
              </a:spcBef>
              <a:spcAft>
                <a:spcPts val="0"/>
              </a:spcAft>
              <a:buNone/>
            </a:pPr>
            <a:r>
              <a:t/>
            </a:r>
            <a:endParaRPr>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ABOVE 50K WITH RESPECT TO OCCUPATION OF WHITE PEOPLE</a:t>
            </a:r>
            <a:endParaRPr sz="2800"/>
          </a:p>
        </p:txBody>
      </p:sp>
      <p:sp>
        <p:nvSpPr>
          <p:cNvPr id="117" name="Google Shape;117;p21"/>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8" name="Google Shape;118;p21"/>
          <p:cNvPicPr preferRelativeResize="0"/>
          <p:nvPr/>
        </p:nvPicPr>
        <p:blipFill>
          <a:blip r:embed="rId3">
            <a:alphaModFix/>
          </a:blip>
          <a:stretch>
            <a:fillRect/>
          </a:stretch>
        </p:blipFill>
        <p:spPr>
          <a:xfrm>
            <a:off x="311700" y="1266325"/>
            <a:ext cx="6102373" cy="3244050"/>
          </a:xfrm>
          <a:prstGeom prst="rect">
            <a:avLst/>
          </a:prstGeom>
          <a:noFill/>
          <a:ln>
            <a:noFill/>
          </a:ln>
        </p:spPr>
      </p:pic>
      <p:sp>
        <p:nvSpPr>
          <p:cNvPr id="119" name="Google Shape;119;p21"/>
          <p:cNvSpPr txBox="1"/>
          <p:nvPr/>
        </p:nvSpPr>
        <p:spPr>
          <a:xfrm>
            <a:off x="6359950" y="1283650"/>
            <a:ext cx="2472300" cy="328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600">
                <a:highlight>
                  <a:srgbClr val="FFFFFF"/>
                </a:highlight>
              </a:rPr>
              <a:t>This graph shows the professional distribution of the white population with more than 50 thousand income. The top 5 consists of Exec-managerial,Prof-speciality,Sales,Craft-repair and Adm-clerical.</a:t>
            </a:r>
            <a:endParaRPr sz="1600">
              <a:highlight>
                <a:srgbClr val="FFFFFF"/>
              </a:highlight>
            </a:endParaRPr>
          </a:p>
          <a:p>
            <a:pPr indent="0" lvl="0" marL="0" rtl="0" algn="l">
              <a:spcBef>
                <a:spcPts val="1200"/>
              </a:spcBef>
              <a:spcAft>
                <a:spcPts val="0"/>
              </a:spcAft>
              <a:buNone/>
            </a:pPr>
            <a:r>
              <a:t/>
            </a:r>
            <a:endParaRPr>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